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  <p:sldMasterId id="2147483661" r:id="rId2"/>
  </p:sldMasterIdLst>
  <p:sldIdLst>
    <p:sldId id="256" r:id="rId3"/>
    <p:sldId id="273" r:id="rId4"/>
    <p:sldId id="257" r:id="rId5"/>
    <p:sldId id="277" r:id="rId6"/>
    <p:sldId id="271" r:id="rId7"/>
    <p:sldId id="272" r:id="rId8"/>
    <p:sldId id="278" r:id="rId9"/>
    <p:sldId id="279" r:id="rId10"/>
    <p:sldId id="274" r:id="rId11"/>
    <p:sldId id="276" r:id="rId12"/>
    <p:sldId id="275" r:id="rId13"/>
    <p:sldId id="258" r:id="rId14"/>
    <p:sldId id="259" r:id="rId15"/>
    <p:sldId id="260" r:id="rId16"/>
    <p:sldId id="261" r:id="rId17"/>
    <p:sldId id="262" r:id="rId18"/>
    <p:sldId id="267" r:id="rId19"/>
    <p:sldId id="268" r:id="rId20"/>
    <p:sldId id="27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CC03D1-CCD7-4A89-9273-6819CD0E494D}" v="15" dt="2024-10-14T19:45:12.3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>
        <p:scale>
          <a:sx n="47" d="100"/>
          <a:sy n="47" d="100"/>
        </p:scale>
        <p:origin x="1212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81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656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1482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7275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4348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9942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070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5099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648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2A4A77-C0EC-E90C-087A-E71757299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3926541"/>
            <a:ext cx="10972800" cy="1663044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65AB453-76B0-1DBA-9EE3-645CA9804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5735636"/>
            <a:ext cx="10972800" cy="474663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6729D4B-20DA-C5A9-370C-5C556DC7C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CC23F1A-779F-4295-3160-E943DBC04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0849934F-55C5-A548-E041-1CB8C42DF0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92654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411664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665" y="1610518"/>
            <a:ext cx="6970824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xmlns="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664" y="2222065"/>
            <a:ext cx="6970825" cy="702959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xmlns="" id="{D7745948-92EA-3E8A-1DBC-45422E91850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580323" y="3143243"/>
            <a:ext cx="6139069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xmlns="" id="{87155554-9334-F8D5-FA7F-80CF2FB3BC78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1580323" y="3754790"/>
            <a:ext cx="6139068" cy="702959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xmlns="" id="{A44C718E-DBD5-B640-39D2-7860AFE27FF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960666" y="4717060"/>
            <a:ext cx="6970823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xmlns="" id="{BB073C5F-2FFF-4B6A-E630-E112FB5B952B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960666" y="5328607"/>
            <a:ext cx="6970822" cy="702959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D9276F28-A527-C906-EE7C-5440E0C56B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31490" y="2031153"/>
            <a:ext cx="3650910" cy="3650910"/>
          </a:xfrm>
          <a:prstGeom prst="ellipse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xmlns="" id="{30843267-C01A-455A-D8A3-E8A7C6CFB0F6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xmlns="" id="{1DAE6A71-9FA2-20A0-D992-DEBF7FF3301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985D3E6-EA9D-9DE8-6317-6DF86AEEDB4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39138" y="6538913"/>
            <a:ext cx="3243262" cy="1825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4821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0485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ED2C780-6C1C-A81B-5B9E-735DFD6F43D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369902" y="2185522"/>
            <a:ext cx="3452196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xmlns="" id="{F29AB7CE-949B-41D7-A673-06B30968CD01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369902" y="2797069"/>
            <a:ext cx="3452194" cy="830639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xmlns="" id="{AC6C789A-7FB2-432A-6019-3F62E5386F29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7987745" y="2185522"/>
            <a:ext cx="3452196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xmlns="" id="{F672CBAF-4BDE-95E9-99A1-9EDDBDEF84DC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7987745" y="2797069"/>
            <a:ext cx="3452194" cy="830639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xmlns="" id="{1F48CE7A-5E89-3480-B862-44BFAC429981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761997" y="2185521"/>
            <a:ext cx="3452196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xmlns="" id="{78CF0CF5-EF6E-47A1-80D2-088122A0E64F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61997" y="2797068"/>
            <a:ext cx="3452194" cy="830639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9EA2C811-2433-C4B8-E818-972740C4960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09600" y="5692875"/>
            <a:ext cx="10972800" cy="53949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433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7212496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ED2C780-6C1C-A81B-5B9E-735DFD6F43D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369902" y="2185522"/>
            <a:ext cx="3452196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xmlns="" id="{F29AB7CE-949B-41D7-A673-06B30968CD01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369902" y="2797069"/>
            <a:ext cx="3452194" cy="830639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xmlns="" id="{1F48CE7A-5E89-3480-B862-44BFAC429981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761997" y="2185521"/>
            <a:ext cx="3452196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xmlns="" id="{78CF0CF5-EF6E-47A1-80D2-088122A0E64F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61997" y="2797068"/>
            <a:ext cx="3452194" cy="830639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xmlns="" id="{BA198D21-2409-AA26-2882-9757585EE7C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62416" y="1594022"/>
            <a:ext cx="3650910" cy="3650910"/>
          </a:xfrm>
          <a:prstGeom prst="ellipse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956649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7212496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xmlns="" id="{1F48CE7A-5E89-3480-B862-44BFAC429981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761996" y="2185521"/>
            <a:ext cx="5334003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xmlns="" id="{78CF0CF5-EF6E-47A1-80D2-088122A0E64F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61997" y="2797068"/>
            <a:ext cx="5334002" cy="2044898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xmlns="" id="{BA198D21-2409-AA26-2882-9757585EE7C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822096" y="1594022"/>
            <a:ext cx="3650910" cy="3650910"/>
          </a:xfrm>
          <a:prstGeom prst="ellipse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242349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665" y="1611728"/>
            <a:ext cx="6922301" cy="562749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xmlns="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665" y="2178669"/>
            <a:ext cx="6922300" cy="837012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D9276F28-A527-C906-EE7C-5440E0C56B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31490" y="2031153"/>
            <a:ext cx="3650910" cy="3650910"/>
          </a:xfrm>
          <a:prstGeom prst="ellipse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B92E382-FE6E-A17E-2B3A-9F3E4C7A7D2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1146198" y="3092460"/>
            <a:ext cx="6736768" cy="622646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xmlns="" id="{618A7E81-D817-3ABE-B656-52FF60EF020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1146197" y="3689968"/>
            <a:ext cx="6736767" cy="926101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E8347DD8-16D7-B434-07E6-BD26F45B6DE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1378113" y="4763061"/>
            <a:ext cx="6504852" cy="5819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xmlns="" id="{C7114E8C-EF4A-11ED-19FB-2D8B5FEC3A69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78112" y="5380382"/>
            <a:ext cx="6504851" cy="865633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xmlns="" id="{231F54DF-E984-A005-B56B-B62147C13B6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39138" y="6538913"/>
            <a:ext cx="3243262" cy="1825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71602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2439" y="1925949"/>
            <a:ext cx="5157787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xmlns="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2439" y="2537496"/>
            <a:ext cx="5157786" cy="8832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B92E382-FE6E-A17E-2B3A-9F3E4C7A7D2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6426387" y="1925949"/>
            <a:ext cx="5157787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xmlns="" id="{618A7E81-D817-3ABE-B656-52FF60EF020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426387" y="2537496"/>
            <a:ext cx="5157786" cy="8832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E8347DD8-16D7-B434-07E6-BD26F45B6DE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60665" y="3752680"/>
            <a:ext cx="5157787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xmlns="" id="{C7114E8C-EF4A-11ED-19FB-2D8B5FEC3A69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60665" y="4364227"/>
            <a:ext cx="5157786" cy="8832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61C98F61-9164-7CDA-F0A4-B90327F23F7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26200" y="3752850"/>
            <a:ext cx="5156200" cy="2457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724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7362553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665" y="1925949"/>
            <a:ext cx="3259182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xmlns="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665" y="2537496"/>
            <a:ext cx="3259180" cy="1215184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B92E382-FE6E-A17E-2B3A-9F3E4C7A7D2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712973" y="1925949"/>
            <a:ext cx="3259182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xmlns="" id="{618A7E81-D817-3ABE-B656-52FF60EF020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712973" y="2537495"/>
            <a:ext cx="3259180" cy="1197477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E8347DD8-16D7-B434-07E6-BD26F45B6DE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60665" y="3752680"/>
            <a:ext cx="7011488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xmlns="" id="{C7114E8C-EF4A-11ED-19FB-2D8B5FEC3A69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60665" y="4364227"/>
            <a:ext cx="7011488" cy="8832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BBB6EDE2-F53E-7B97-FF80-7764EECA4CC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485188" y="0"/>
            <a:ext cx="3706812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216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C681E5-DE3E-1E52-3179-344AB5B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89A41B8-CF99-8A7C-E16D-CFEF1E099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9989524-6BA7-0F2E-1749-175C69286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5740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BE6759F-66EA-8EE3-A2F4-F15BA2F9B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6548357-3F2C-483C-C0FC-FD9FB673C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0309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2A4A77-C0EC-E90C-087A-E71757299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3926541"/>
            <a:ext cx="10972800" cy="1663044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65AB453-76B0-1DBA-9EE3-645CA9804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5735636"/>
            <a:ext cx="10972800" cy="474663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6729D4B-20DA-C5A9-370C-5C556DC7C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CC23F1A-779F-4295-3160-E943DBC04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0849934F-55C5-A548-E041-1CB8C42DF0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92654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03092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097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750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718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904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047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33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779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889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8357E25-C674-3745-6594-912F15B98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1847056"/>
            <a:ext cx="106299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FF64DF9-DAEC-F283-848F-16438F855A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A0EC6-5648-844A-8827-911B00959032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xmlns="" id="{2390A06B-2D1F-A145-446B-BF2680524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3537"/>
            <a:ext cx="10629900" cy="1236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2D227A9A-BF27-C878-C29C-004A9358CE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139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5" r:id="rId3"/>
    <p:sldLayoutId id="2147483671" r:id="rId4"/>
    <p:sldLayoutId id="2147483672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MV Boli" panose="0200050003020009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">
          <p15:clr>
            <a:srgbClr val="F26B43"/>
          </p15:clr>
        </p15:guide>
        <p15:guide id="2" pos="384">
          <p15:clr>
            <a:srgbClr val="F26B43"/>
          </p15:clr>
        </p15:guide>
        <p15:guide id="3" pos="600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3912">
          <p15:clr>
            <a:srgbClr val="F26B43"/>
          </p15:clr>
        </p15:guide>
        <p15:guide id="6" orient="horz" pos="1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kash05ntl@gmail.com" TargetMode="External"/><Relationship Id="rId2" Type="http://schemas.openxmlformats.org/officeDocument/2006/relationships/hyperlink" Target="mailto:a9kit9egi@gmail.com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mailto:bahugunauk01@gmail.com" TargetMode="External"/><Relationship Id="rId5" Type="http://schemas.openxmlformats.org/officeDocument/2006/relationships/hyperlink" Target="mailto:ashishtiwari95288@gmail.com" TargetMode="External"/><Relationship Id="rId4" Type="http://schemas.openxmlformats.org/officeDocument/2006/relationships/hyperlink" Target="mailto:surajpratap9456@gmail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ox Packages">
            <a:extLst>
              <a:ext uri="{FF2B5EF4-FFF2-40B4-BE49-F238E27FC236}">
                <a16:creationId xmlns:a16="http://schemas.microsoft.com/office/drawing/2014/main" xmlns="" id="{A23F8B64-9CF5-6E8D-D8DE-6C20B685F7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alphaModFix/>
          </a:blip>
          <a:srcRect r="6250"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11968" y="2761861"/>
            <a:ext cx="3041780" cy="1771106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400" b="1" u="sng" dirty="0">
                <a:latin typeface="Calibri Light"/>
                <a:ea typeface="Calibri Light"/>
                <a:cs typeface="Calibri Light"/>
              </a:rPr>
              <a:t>Inventory</a:t>
            </a:r>
            <a:br>
              <a:rPr lang="en-US" sz="4400" b="1" u="sng" dirty="0">
                <a:latin typeface="Calibri Light"/>
                <a:ea typeface="Calibri Light"/>
                <a:cs typeface="Calibri Light"/>
              </a:rPr>
            </a:br>
            <a:r>
              <a:rPr lang="en-US" sz="4400" b="1" u="sng" dirty="0">
                <a:latin typeface="Calibri Light"/>
                <a:ea typeface="Calibri Light"/>
                <a:cs typeface="Calibri Light"/>
              </a:rPr>
              <a:t>Management</a:t>
            </a:r>
            <a:br>
              <a:rPr lang="en-US" sz="4400" b="1" u="sng" dirty="0">
                <a:latin typeface="Calibri Light"/>
                <a:ea typeface="Calibri Light"/>
                <a:cs typeface="Calibri Light"/>
              </a:rPr>
            </a:br>
            <a:r>
              <a:rPr lang="en-US" sz="4400" b="1" u="sng" dirty="0">
                <a:latin typeface="Calibri Light"/>
                <a:ea typeface="Calibri Light"/>
                <a:cs typeface="Calibri Light"/>
              </a:rPr>
              <a:t>System </a:t>
            </a:r>
            <a:endParaRPr lang="en-US" sz="4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32990" y="3785150"/>
            <a:ext cx="4887458" cy="74781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Streamlining Operations for Efficiency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696" y="0"/>
            <a:ext cx="10018713" cy="1752599"/>
          </a:xfrm>
        </p:spPr>
        <p:txBody>
          <a:bodyPr/>
          <a:lstStyle/>
          <a:p>
            <a:r>
              <a:rPr lang="en-US" b="1" u="sng" dirty="0"/>
              <a:t>Project Progress</a:t>
            </a:r>
            <a:endParaRPr lang="en-IN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2063" y="1219200"/>
            <a:ext cx="10399937" cy="52832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US" sz="3200" dirty="0"/>
              <a:t>The Inventory management system  project is </a:t>
            </a:r>
            <a:r>
              <a:rPr lang="en-US" sz="3200" dirty="0" smtClean="0"/>
              <a:t>95</a:t>
            </a:r>
            <a:r>
              <a:rPr lang="en-US" sz="3200" dirty="0"/>
              <a:t>% complete. The following tasks have been successfully completed</a:t>
            </a:r>
            <a:r>
              <a:rPr lang="en-US" sz="3200" dirty="0" smtClean="0"/>
              <a:t>:</a:t>
            </a:r>
            <a:endParaRPr lang="en-IN" sz="3200" dirty="0"/>
          </a:p>
          <a:p>
            <a:r>
              <a:rPr lang="en-US" dirty="0"/>
              <a:t>User registration and login </a:t>
            </a:r>
            <a:endParaRPr lang="en-IN" dirty="0"/>
          </a:p>
          <a:p>
            <a:r>
              <a:rPr lang="en-US" dirty="0"/>
              <a:t>User dashboard </a:t>
            </a:r>
            <a:r>
              <a:rPr lang="en-US" dirty="0" smtClean="0"/>
              <a:t>functionality</a:t>
            </a:r>
            <a:endParaRPr lang="en-IN" dirty="0"/>
          </a:p>
          <a:p>
            <a:r>
              <a:rPr lang="en-US" dirty="0"/>
              <a:t>Item publishing and sharing </a:t>
            </a:r>
            <a:endParaRPr lang="en-IN" dirty="0"/>
          </a:p>
          <a:p>
            <a:r>
              <a:rPr lang="en-US" dirty="0"/>
              <a:t>User ID and authentication systems are fully </a:t>
            </a:r>
            <a:r>
              <a:rPr lang="en-US" dirty="0" smtClean="0"/>
              <a:t>functional</a:t>
            </a:r>
            <a:endParaRPr lang="en-IN" dirty="0"/>
          </a:p>
          <a:p>
            <a:pPr marL="0" indent="0">
              <a:buNone/>
            </a:pPr>
            <a:r>
              <a:rPr lang="en-US" sz="3200" dirty="0"/>
              <a:t>T</a:t>
            </a:r>
            <a:r>
              <a:rPr lang="en-US" sz="3200" dirty="0" smtClean="0"/>
              <a:t>he </a:t>
            </a:r>
            <a:r>
              <a:rPr lang="en-US" sz="3200" dirty="0"/>
              <a:t>remaining </a:t>
            </a:r>
            <a:r>
              <a:rPr lang="en-US" sz="3200" dirty="0" smtClean="0"/>
              <a:t>5</a:t>
            </a:r>
            <a:r>
              <a:rPr lang="en-US" sz="3200" dirty="0"/>
              <a:t>% involves implementing the new Implementation Plans, including</a:t>
            </a:r>
            <a:r>
              <a:rPr lang="en-US" sz="3200" dirty="0" smtClean="0"/>
              <a:t>:</a:t>
            </a:r>
            <a:endParaRPr lang="en-IN" sz="3200" dirty="0"/>
          </a:p>
          <a:p>
            <a:r>
              <a:rPr lang="en-US" dirty="0"/>
              <a:t>Delete functionality </a:t>
            </a:r>
            <a:endParaRPr lang="en-IN" dirty="0"/>
          </a:p>
          <a:p>
            <a:r>
              <a:rPr lang="en-US" dirty="0"/>
              <a:t>Recipe generation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5824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2" y="1092201"/>
            <a:ext cx="10018713" cy="1752599"/>
          </a:xfrm>
        </p:spPr>
        <p:txBody>
          <a:bodyPr/>
          <a:lstStyle/>
          <a:p>
            <a:r>
              <a:rPr lang="en-US" b="1" dirty="0"/>
              <a:t>Income Revenue Generation (IRG)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8498" y="2844800"/>
            <a:ext cx="9790337" cy="2235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This </a:t>
            </a:r>
            <a:r>
              <a:rPr lang="en-US" dirty="0"/>
              <a:t>system can be extended to other institutions or training centers, where it can be offered for a one-time setup fee or a subscription-based model.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6787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0D98D1-E37D-C13F-B91C-C27816168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081548"/>
            <a:ext cx="3333495" cy="1504335"/>
          </a:xfrm>
        </p:spPr>
        <p:txBody>
          <a:bodyPr>
            <a:normAutofit/>
          </a:bodyPr>
          <a:lstStyle/>
          <a:p>
            <a:r>
              <a:rPr lang="en-US" sz="2400" b="1" dirty="0"/>
              <a:t>Users in inventory management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B41031A-5F3F-DB0E-EC3B-BE37EBD71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666999"/>
            <a:ext cx="3333496" cy="31242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/>
              <a:t>Admin  </a:t>
            </a:r>
          </a:p>
          <a:p>
            <a:r>
              <a:rPr lang="en-US" sz="1600"/>
              <a:t>Members                                                                                                                                   </a:t>
            </a:r>
          </a:p>
          <a:p>
            <a:endParaRPr lang="en-US" sz="1600"/>
          </a:p>
          <a:p>
            <a:pPr marL="0" indent="0">
              <a:buNone/>
            </a:pPr>
            <a:endParaRPr lang="en-US" sz="1600"/>
          </a:p>
        </p:txBody>
      </p:sp>
      <p:pic>
        <p:nvPicPr>
          <p:cNvPr id="4" name="Picture 3" descr="A screenshot of a login box&#10;&#10;Description automatically generated">
            <a:extLst>
              <a:ext uri="{FF2B5EF4-FFF2-40B4-BE49-F238E27FC236}">
                <a16:creationId xmlns:a16="http://schemas.microsoft.com/office/drawing/2014/main" xmlns="" id="{99E45004-11CD-89A3-C70F-CB6B16F92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033" y="871953"/>
            <a:ext cx="6240990" cy="468074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066297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xmlns="" id="{2FCD9B94-D70B-4446-85E5-ACD3904289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alendar&#10;&#10;Description automatically generated">
            <a:extLst>
              <a:ext uri="{FF2B5EF4-FFF2-40B4-BE49-F238E27FC236}">
                <a16:creationId xmlns:a16="http://schemas.microsoft.com/office/drawing/2014/main" xmlns="" id="{E3C8DB84-AB36-3BD3-66FA-236ED2B4DBE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r="16889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5F30D4-B90C-0A37-39EF-10F7803AD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9099"/>
            <a:ext cx="3647493" cy="4965833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/>
              <a:t>ADMIN DASHBOARD AFTER LOGIN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3378FF8B-3743-48E1-88E3-F4CADB3DECE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654296" y="1406171"/>
            <a:ext cx="0" cy="343168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6809F6D6-97B6-3812-A234-2759A2F03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938" y="639099"/>
            <a:ext cx="6591346" cy="4965833"/>
          </a:xfrm>
        </p:spPr>
        <p:txBody>
          <a:bodyPr>
            <a:normAutofit/>
          </a:bodyPr>
          <a:lstStyle/>
          <a:p>
            <a:r>
              <a:rPr lang="en-US" dirty="0"/>
              <a:t>LANDING PAGE AFTER LOGIN</a:t>
            </a:r>
          </a:p>
        </p:txBody>
      </p:sp>
    </p:spTree>
    <p:extLst>
      <p:ext uri="{BB962C8B-B14F-4D97-AF65-F5344CB8AC3E}">
        <p14:creationId xmlns:p14="http://schemas.microsoft.com/office/powerpoint/2010/main" val="972332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089D35B1-0ED5-4358-8CAE-A9E49412AA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xmlns="" id="{DDEF6545-5A42-469E-8778-86CA01CD46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xmlns="" id="{3B08853F-842C-4D0A-9A89-D05CB399037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xmlns="" id="{A436FB18-2D01-4AAB-AD10-2D1208310FE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xmlns="" id="{9EFB8341-7A7B-46E4-AF94-689147AD05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xmlns="" id="{C4D84136-7804-4605-AC9F-238A3665EED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xmlns="" id="{4EC6F81C-51C2-4A6F-8B94-562DA673622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7FF78026-DEBB-4D5A-9A4E-8724566038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44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05E1684-CF44-4EAD-B3A4-FCE98461F3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alendar&#10;&#10;Description automatically generated">
            <a:extLst>
              <a:ext uri="{FF2B5EF4-FFF2-40B4-BE49-F238E27FC236}">
                <a16:creationId xmlns:a16="http://schemas.microsoft.com/office/drawing/2014/main" xmlns="" id="{F9A4638D-E06F-3A5C-EBD7-90F450A15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10295"/>
          <a:stretch/>
        </p:blipFill>
        <p:spPr>
          <a:xfrm>
            <a:off x="751056" y="643467"/>
            <a:ext cx="106898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47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56C5F458-F0B9-4584-B7A3-BA39F9E9FC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xmlns="" id="{EF5CE756-E024-433C-98E3-931095C812C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xmlns="" id="{0B4D7F81-EC0F-4E8E-8D3F-BCBF5035971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xmlns="" id="{9DEF7606-46AD-4ECA-8815-33A3217D307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xmlns="" id="{778C7720-6627-4BE3-9174-54CD26E726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xmlns="" id="{3D25C4CC-C750-4C0A-ADB5-CFA9FFAE551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xmlns="" id="{D6834B30-F11B-40AA-A8C8-0EF0710DB7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62153F-5BC5-863D-4E8D-FC4A8797D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0632" y="645286"/>
            <a:ext cx="4922389" cy="33509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/>
              <a:t>ADDING ITEM &amp; PRINTING ITEM REPORT </a:t>
            </a:r>
          </a:p>
        </p:txBody>
      </p:sp>
      <p:sp>
        <p:nvSpPr>
          <p:cNvPr id="37" name="Rounded Rectangle 6">
            <a:extLst>
              <a:ext uri="{FF2B5EF4-FFF2-40B4-BE49-F238E27FC236}">
                <a16:creationId xmlns:a16="http://schemas.microsoft.com/office/drawing/2014/main" xmlns="" id="{3AA011D0-5370-4565-A6FE-985250DD86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54347" y="648931"/>
            <a:ext cx="5421985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AE019B2E-D7CD-3E70-0BDC-4AB960833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6760" y="1011765"/>
            <a:ext cx="4637160" cy="2191058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0FA4CA5D-4676-E045-FF1E-08074AB01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760" y="3367415"/>
            <a:ext cx="4637160" cy="219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95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EE040A3-F90C-4385-6F2F-68E582AC5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>
            <a:normAutofit/>
          </a:bodyPr>
          <a:lstStyle/>
          <a:p>
            <a:r>
              <a:rPr lang="en-US" b="1" dirty="0"/>
              <a:t>BORROWER'S DATA &amp; FUNCTIONALITY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15FAFF21-BAEB-2C3D-C582-0B06D5755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80" y="2931291"/>
            <a:ext cx="7343386" cy="231322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0E62A39D-9FCE-D821-1356-950767809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2541" y="2666999"/>
            <a:ext cx="3570482" cy="3124201"/>
          </a:xfrm>
        </p:spPr>
        <p:txBody>
          <a:bodyPr anchor="t">
            <a:normAutofit/>
          </a:bodyPr>
          <a:lstStyle/>
          <a:p>
            <a:r>
              <a:rPr lang="en-US" dirty="0"/>
              <a:t>YOU CAN ACTIVATE AND DEACTIVATE THE USER BY USING ACTION BUTTON</a:t>
            </a:r>
          </a:p>
        </p:txBody>
      </p:sp>
    </p:spTree>
    <p:extLst>
      <p:ext uri="{BB962C8B-B14F-4D97-AF65-F5344CB8AC3E}">
        <p14:creationId xmlns:p14="http://schemas.microsoft.com/office/powerpoint/2010/main" val="4114456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AAFC04-9BB5-AAF5-F19E-B99DA324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ea typeface="Calibri"/>
                <a:cs typeface="MV Boli"/>
              </a:rPr>
              <a:t>Member's login for borrowing items</a:t>
            </a:r>
            <a:endParaRPr lang="en-US" b="1" u="sng">
              <a:ea typeface="Calibri"/>
            </a:endParaRPr>
          </a:p>
        </p:txBody>
      </p:sp>
      <p:pic>
        <p:nvPicPr>
          <p:cNvPr id="11" name="Picture 10" descr="A screenshot of a login screen&#10;&#10;Description automatically generated">
            <a:extLst>
              <a:ext uri="{FF2B5EF4-FFF2-40B4-BE49-F238E27FC236}">
                <a16:creationId xmlns:a16="http://schemas.microsoft.com/office/drawing/2014/main" xmlns="" id="{37810B03-C2E2-2B1B-F9EF-437363B08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427" y="1590741"/>
            <a:ext cx="8879257" cy="391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578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6531E542-E04E-F084-6AEE-678B94AEE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45" y="-1206"/>
            <a:ext cx="12098055" cy="673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50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D1B851-4D3F-0332-5F67-BD32E755A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737" y="1543071"/>
            <a:ext cx="6181596" cy="3265964"/>
          </a:xfrm>
        </p:spPr>
        <p:txBody>
          <a:bodyPr/>
          <a:lstStyle/>
          <a:p>
            <a:r>
              <a:rPr lang="en-US" sz="8800" b="1" dirty="0">
                <a:ea typeface="Calibri"/>
                <a:cs typeface="MV Boli"/>
              </a:rPr>
              <a:t>THANK YOU </a:t>
            </a:r>
            <a:endParaRPr lang="en-US" sz="8800" b="1"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5161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6858000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/>
            </a:r>
            <a:br>
              <a:rPr lang="en-US" b="1" u="sng" dirty="0" smtClean="0"/>
            </a:br>
            <a:r>
              <a:rPr lang="en-US" b="1" u="sng" dirty="0" smtClean="0"/>
              <a:t>Group </a:t>
            </a:r>
            <a:r>
              <a:rPr lang="en-US" b="1" u="sng" dirty="0"/>
              <a:t>Members &amp; Contact Details </a:t>
            </a:r>
            <a:r>
              <a:rPr lang="en-US" b="1" u="sng" dirty="0" smtClean="0"/>
              <a:t/>
            </a:r>
            <a:br>
              <a:rPr lang="en-US" b="1" u="sng" dirty="0" smtClean="0"/>
            </a:br>
            <a:r>
              <a:rPr lang="en-IN" dirty="0"/>
              <a:t/>
            </a:r>
            <a:br>
              <a:rPr lang="en-IN" dirty="0"/>
            </a:br>
            <a:r>
              <a:rPr lang="en-US" sz="3000" b="1" dirty="0" err="1"/>
              <a:t>Ankit</a:t>
            </a:r>
            <a:r>
              <a:rPr lang="en-US" sz="3000" b="1" dirty="0"/>
              <a:t> Singh </a:t>
            </a:r>
            <a:r>
              <a:rPr lang="en-US" sz="3000" b="1" dirty="0" err="1"/>
              <a:t>Negi</a:t>
            </a:r>
            <a:r>
              <a:rPr lang="en-US" sz="3000" b="1" dirty="0"/>
              <a:t> – </a:t>
            </a:r>
            <a:r>
              <a:rPr lang="en-US" sz="3000" b="1" dirty="0" smtClean="0"/>
              <a:t>7060174060,</a:t>
            </a:r>
            <a:r>
              <a:rPr lang="en-IN" sz="3000" b="1" dirty="0"/>
              <a:t> </a:t>
            </a:r>
            <a:r>
              <a:rPr lang="en-IN" sz="3000" dirty="0" smtClean="0">
                <a:hlinkClick r:id="rId2"/>
              </a:rPr>
              <a:t>a9kit9egi@gmail.com</a:t>
            </a:r>
            <a:r>
              <a:rPr lang="en-IN" sz="3000" dirty="0" smtClean="0"/>
              <a:t/>
            </a:r>
            <a:br>
              <a:rPr lang="en-IN" sz="3000" dirty="0" smtClean="0"/>
            </a:br>
            <a:r>
              <a:rPr lang="en-IN" sz="3000" dirty="0"/>
              <a:t/>
            </a:r>
            <a:br>
              <a:rPr lang="en-IN" sz="3000" dirty="0"/>
            </a:br>
            <a:r>
              <a:rPr lang="en-US" sz="3000" b="1" dirty="0" err="1"/>
              <a:t>Akash</a:t>
            </a:r>
            <a:r>
              <a:rPr lang="en-US" sz="3000" b="1" dirty="0"/>
              <a:t> Arya- </a:t>
            </a:r>
            <a:r>
              <a:rPr lang="en-US" sz="3000" b="1" dirty="0" smtClean="0"/>
              <a:t>7060011890,</a:t>
            </a:r>
            <a:r>
              <a:rPr lang="en-IN" sz="3000" dirty="0"/>
              <a:t> </a:t>
            </a:r>
            <a:r>
              <a:rPr lang="en-IN" sz="3000" dirty="0" smtClean="0">
                <a:hlinkClick r:id="rId3"/>
              </a:rPr>
              <a:t>akash05ntl@gmail.com</a:t>
            </a:r>
            <a:r>
              <a:rPr lang="en-IN" sz="3000" dirty="0" smtClean="0"/>
              <a:t/>
            </a:r>
            <a:br>
              <a:rPr lang="en-IN" sz="3000" dirty="0" smtClean="0"/>
            </a:br>
            <a:r>
              <a:rPr lang="en-IN" sz="3000" dirty="0"/>
              <a:t/>
            </a:r>
            <a:br>
              <a:rPr lang="en-IN" sz="3000" dirty="0"/>
            </a:br>
            <a:r>
              <a:rPr lang="en-US" sz="3000" b="1" dirty="0" err="1"/>
              <a:t>Suraj</a:t>
            </a:r>
            <a:r>
              <a:rPr lang="en-US" sz="3000" b="1" dirty="0"/>
              <a:t> </a:t>
            </a:r>
            <a:r>
              <a:rPr lang="en-US" sz="3000" b="1" dirty="0" err="1"/>
              <a:t>Pratap</a:t>
            </a:r>
            <a:r>
              <a:rPr lang="en-US" sz="3000" b="1" dirty="0"/>
              <a:t> Singh – </a:t>
            </a:r>
            <a:r>
              <a:rPr lang="en-US" sz="3000" b="1" dirty="0" smtClean="0"/>
              <a:t>7906656761,</a:t>
            </a:r>
            <a:r>
              <a:rPr lang="en-IN" sz="3000" dirty="0"/>
              <a:t> </a:t>
            </a:r>
            <a:r>
              <a:rPr lang="en-IN" sz="3000" dirty="0" smtClean="0">
                <a:hlinkClick r:id="rId4"/>
              </a:rPr>
              <a:t>surajpratap9456@gmail.com</a:t>
            </a:r>
            <a:r>
              <a:rPr lang="en-IN" sz="3000" dirty="0" smtClean="0"/>
              <a:t/>
            </a:r>
            <a:br>
              <a:rPr lang="en-IN" sz="3000" dirty="0" smtClean="0"/>
            </a:br>
            <a:r>
              <a:rPr lang="en-IN" sz="3000" dirty="0"/>
              <a:t/>
            </a:r>
            <a:br>
              <a:rPr lang="en-IN" sz="3000" dirty="0"/>
            </a:br>
            <a:r>
              <a:rPr lang="en-US" sz="3000" b="1" dirty="0" smtClean="0"/>
              <a:t>Ashish </a:t>
            </a:r>
            <a:r>
              <a:rPr lang="en-US" sz="3000" b="1" dirty="0"/>
              <a:t>Tiwari -</a:t>
            </a:r>
            <a:r>
              <a:rPr lang="en-US" sz="3000" b="1" dirty="0" smtClean="0"/>
              <a:t>9528869654,</a:t>
            </a:r>
            <a:r>
              <a:rPr lang="en-IN" sz="3000" b="1" dirty="0"/>
              <a:t> </a:t>
            </a:r>
            <a:r>
              <a:rPr lang="en-IN" sz="3000" dirty="0" smtClean="0">
                <a:hlinkClick r:id="rId5"/>
              </a:rPr>
              <a:t>ashishtiwari95288@gmail.com</a:t>
            </a:r>
            <a:r>
              <a:rPr lang="en-IN" sz="3000" dirty="0" smtClean="0"/>
              <a:t/>
            </a:r>
            <a:br>
              <a:rPr lang="en-IN" sz="3000" dirty="0" smtClean="0"/>
            </a:br>
            <a:r>
              <a:rPr lang="en-IN" sz="3000" dirty="0"/>
              <a:t/>
            </a:r>
            <a:br>
              <a:rPr lang="en-IN" sz="3000" dirty="0"/>
            </a:br>
            <a:r>
              <a:rPr lang="en-US" sz="3000" b="1" dirty="0" smtClean="0"/>
              <a:t>Deepak </a:t>
            </a:r>
            <a:r>
              <a:rPr lang="en-US" sz="3000" b="1" dirty="0"/>
              <a:t>Chandra Bahuguna </a:t>
            </a:r>
            <a:r>
              <a:rPr lang="en-US" sz="3000" b="1" dirty="0" smtClean="0"/>
              <a:t>– 9528482376,</a:t>
            </a:r>
            <a:r>
              <a:rPr lang="en-IN" sz="3000" b="1" dirty="0"/>
              <a:t> </a:t>
            </a:r>
            <a:r>
              <a:rPr lang="en-IN" sz="3000" dirty="0" smtClean="0">
                <a:hlinkClick r:id="rId6"/>
              </a:rPr>
              <a:t>bahugunauk01@gmail.com</a:t>
            </a:r>
            <a:r>
              <a:rPr lang="en-IN" dirty="0" smtClean="0"/>
              <a:t/>
            </a:r>
            <a:br>
              <a:rPr lang="en-IN" dirty="0" smtClean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1505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oxes On Rack In Warehouse">
            <a:extLst>
              <a:ext uri="{FF2B5EF4-FFF2-40B4-BE49-F238E27FC236}">
                <a16:creationId xmlns:a16="http://schemas.microsoft.com/office/drawing/2014/main" xmlns="" id="{317DA2B9-0C6C-06F3-AFBC-BCD01EA8AE2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6667" r="-2" b="8745"/>
          <a:stretch/>
        </p:blipFill>
        <p:spPr>
          <a:xfrm>
            <a:off x="20" y="-14515"/>
            <a:ext cx="12191980" cy="6873463"/>
          </a:xfrm>
          <a:prstGeom prst="rect">
            <a:avLst/>
          </a:prstGeom>
          <a:ln w="12700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A02D5E-035B-D10F-FDBC-702ECC6F1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53" y="119742"/>
            <a:ext cx="10018713" cy="1752599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2C85965-73D2-1852-6DE6-91A4B3D9D0C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01371" y="2438399"/>
            <a:ext cx="8816975" cy="32623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An efficient inventory system not only helps in tracking inventory across various locations but also optimizes strategies, enhances operational efficiency, and improve import and exports of goods.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In an age of rapid technological advancement and globalization, effective inventory management can provide a significant competitive edge.</a:t>
            </a:r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4458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4310" y="685800"/>
            <a:ext cx="10018713" cy="1752599"/>
          </a:xfrm>
        </p:spPr>
        <p:txBody>
          <a:bodyPr/>
          <a:lstStyle/>
          <a:p>
            <a:r>
              <a:rPr lang="en-US" b="1" dirty="0" smtClean="0"/>
              <a:t>Objective</a:t>
            </a:r>
            <a:endParaRPr lang="en-IN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84309" y="1854199"/>
            <a:ext cx="10018713" cy="3124201"/>
          </a:xfrm>
        </p:spPr>
        <p:txBody>
          <a:bodyPr/>
          <a:lstStyle/>
          <a:p>
            <a:r>
              <a:rPr lang="en-US" dirty="0" smtClean="0"/>
              <a:t>Automate </a:t>
            </a:r>
            <a:r>
              <a:rPr lang="en-US" dirty="0"/>
              <a:t>store-related tasks for improved efficiency.</a:t>
            </a:r>
            <a:endParaRPr lang="en-IN" dirty="0"/>
          </a:p>
          <a:p>
            <a:r>
              <a:rPr lang="en-US" dirty="0" smtClean="0"/>
              <a:t>Introduce </a:t>
            </a:r>
            <a:r>
              <a:rPr lang="en-US" dirty="0"/>
              <a:t>QR code-based inventory tracking for accuracy.</a:t>
            </a:r>
            <a:endParaRPr lang="en-IN" dirty="0"/>
          </a:p>
          <a:p>
            <a:r>
              <a:rPr lang="en-US" dirty="0" smtClean="0"/>
              <a:t>Integrate </a:t>
            </a:r>
            <a:r>
              <a:rPr lang="en-US" dirty="0"/>
              <a:t>with an ERP system for seamless workflow management.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01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7CE780-9DA2-5ECF-81B1-C0FB93585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249" y="1558213"/>
            <a:ext cx="4084540" cy="1870787"/>
          </a:xfrm>
        </p:spPr>
        <p:txBody>
          <a:bodyPr>
            <a:normAutofit/>
          </a:bodyPr>
          <a:lstStyle/>
          <a:p>
            <a:r>
              <a:rPr lang="en-IN" b="1" u="sng" dirty="0"/>
              <a:t>FLOWCHART OF IMS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67A7474D-746B-4048-D6DA-80A2E370B494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390607"/>
              </p:ext>
            </p:extLst>
          </p:nvPr>
        </p:nvGraphicFramePr>
        <p:xfrm>
          <a:off x="4156075" y="2667000"/>
          <a:ext cx="4675188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Document" r:id="rId3" imgW="8120359" imgH="5425768" progId="Word.Document.12">
                  <p:embed/>
                </p:oleObj>
              </mc:Choice>
              <mc:Fallback>
                <p:oleObj name="Document" r:id="rId3" imgW="8120359" imgH="542576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56075" y="2667000"/>
                        <a:ext cx="4675188" cy="312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B73A999-04CB-8AF5-DA3D-8F96DFDB8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3371" y="70312"/>
            <a:ext cx="6575784" cy="671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61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2573339" y="2628900"/>
            <a:ext cx="10018713" cy="1752599"/>
          </a:xfrm>
        </p:spPr>
        <p:txBody>
          <a:bodyPr>
            <a:normAutofit/>
          </a:bodyPr>
          <a:lstStyle/>
          <a:p>
            <a:r>
              <a:rPr lang="en-IN" sz="5000" b="1" u="sng" dirty="0"/>
              <a:t>ER Diagram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428" y="0"/>
            <a:ext cx="53792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00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3800" y="-133350"/>
            <a:ext cx="5178424" cy="1314449"/>
          </a:xfrm>
        </p:spPr>
        <p:txBody>
          <a:bodyPr/>
          <a:lstStyle/>
          <a:p>
            <a:r>
              <a:rPr lang="en-US" dirty="0" smtClean="0"/>
              <a:t>Data Flow Diagram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6"/>
          <a:stretch/>
        </p:blipFill>
        <p:spPr>
          <a:xfrm>
            <a:off x="1432548" y="876300"/>
            <a:ext cx="100584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73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162560"/>
            <a:ext cx="4003040" cy="1036320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UML</a:t>
            </a:r>
            <a:r>
              <a:rPr lang="en-US" dirty="0" smtClean="0"/>
              <a:t> </a:t>
            </a:r>
            <a:r>
              <a:rPr lang="en-US" sz="4400" b="1" u="sng" dirty="0" smtClean="0"/>
              <a:t>Diagram</a:t>
            </a:r>
            <a:endParaRPr lang="en-IN" sz="4400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4912"/>
            <a:ext cx="12192000" cy="544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01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/>
              <a:t>Technologies Used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84310" y="2260599"/>
            <a:ext cx="10018713" cy="3124201"/>
          </a:xfrm>
        </p:spPr>
        <p:txBody>
          <a:bodyPr/>
          <a:lstStyle/>
          <a:p>
            <a:pPr lvl="0"/>
            <a:r>
              <a:rPr lang="en-IN" b="1" dirty="0" smtClean="0"/>
              <a:t>Frontend </a:t>
            </a:r>
            <a:r>
              <a:rPr lang="en-IN" b="1" dirty="0"/>
              <a:t>:</a:t>
            </a:r>
            <a:r>
              <a:rPr lang="en-IN" dirty="0"/>
              <a:t> HTML, CSS, </a:t>
            </a:r>
            <a:r>
              <a:rPr lang="en-IN" dirty="0" err="1" smtClean="0"/>
              <a:t>Javascript</a:t>
            </a:r>
            <a:r>
              <a:rPr lang="en-IN" dirty="0" smtClean="0"/>
              <a:t>, Bootstrap</a:t>
            </a:r>
            <a:endParaRPr lang="en-IN" dirty="0"/>
          </a:p>
          <a:p>
            <a:pPr lvl="0"/>
            <a:r>
              <a:rPr lang="en-IN" b="1" dirty="0"/>
              <a:t>Backend:</a:t>
            </a:r>
            <a:r>
              <a:rPr lang="en-IN" dirty="0"/>
              <a:t> Python,  PHP </a:t>
            </a:r>
          </a:p>
          <a:p>
            <a:pPr lvl="0"/>
            <a:r>
              <a:rPr lang="en-IN" b="1" dirty="0"/>
              <a:t>Database:</a:t>
            </a:r>
            <a:r>
              <a:rPr lang="en-IN" dirty="0"/>
              <a:t> MySQL </a:t>
            </a:r>
          </a:p>
        </p:txBody>
      </p:sp>
    </p:spTree>
    <p:extLst>
      <p:ext uri="{BB962C8B-B14F-4D97-AF65-F5344CB8AC3E}">
        <p14:creationId xmlns:p14="http://schemas.microsoft.com/office/powerpoint/2010/main" val="20828956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Drif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2.1" id="{19F6FF4A-BFB8-D448-81DB-A8F1C71F8E46}" vid="{CDCDF023-17A4-CF46-89DD-D6386F64A9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197</TotalTime>
  <Words>204</Words>
  <Application>Microsoft Office PowerPoint</Application>
  <PresentationFormat>Widescreen</PresentationFormat>
  <Paragraphs>41</Paragraphs>
  <Slides>19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Calibri Light</vt:lpstr>
      <vt:lpstr>Corbel</vt:lpstr>
      <vt:lpstr>MV Boli</vt:lpstr>
      <vt:lpstr>Roboto</vt:lpstr>
      <vt:lpstr>Parallax</vt:lpstr>
      <vt:lpstr>Drift</vt:lpstr>
      <vt:lpstr>Document</vt:lpstr>
      <vt:lpstr>Inventory Management System </vt:lpstr>
      <vt:lpstr> Group Members &amp; Contact Details   Ankit Singh Negi – 7060174060, a9kit9egi@gmail.com  Akash Arya- 7060011890, akash05ntl@gmail.com  Suraj Pratap Singh – 7906656761, surajpratap9456@gmail.com  Ashish Tiwari -9528869654, ashishtiwari95288@gmail.com  Deepak Chandra Bahuguna – 9528482376, bahugunauk01@gmail.com </vt:lpstr>
      <vt:lpstr>INTRODUCTION</vt:lpstr>
      <vt:lpstr>Objective</vt:lpstr>
      <vt:lpstr>FLOWCHART OF IMS </vt:lpstr>
      <vt:lpstr>ER Diagram</vt:lpstr>
      <vt:lpstr>Data Flow Diagram</vt:lpstr>
      <vt:lpstr>UML Diagram</vt:lpstr>
      <vt:lpstr>Technologies Used</vt:lpstr>
      <vt:lpstr>Project Progress</vt:lpstr>
      <vt:lpstr>Income Revenue Generation (IRG)</vt:lpstr>
      <vt:lpstr>Users in inventory management system</vt:lpstr>
      <vt:lpstr>ADMIN DASHBOARD AFTER LOGIN</vt:lpstr>
      <vt:lpstr>PowerPoint Presentation</vt:lpstr>
      <vt:lpstr>ADDING ITEM &amp; PRINTING ITEM REPORT </vt:lpstr>
      <vt:lpstr>BORROWER'S DATA &amp; FUNCTIONALITY</vt:lpstr>
      <vt:lpstr>Member's login for borrowing items</vt:lpstr>
      <vt:lpstr>PowerPoint Presentation</vt:lpstr>
      <vt:lpstr>THANK YOU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Inventory Management System </dc:title>
  <dc:creator>suraj pratap</dc:creator>
  <cp:lastModifiedBy>Microsoft account</cp:lastModifiedBy>
  <cp:revision>287</cp:revision>
  <dcterms:created xsi:type="dcterms:W3CDTF">2024-10-14T15:46:20Z</dcterms:created>
  <dcterms:modified xsi:type="dcterms:W3CDTF">2025-03-27T21:31:45Z</dcterms:modified>
</cp:coreProperties>
</file>